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усев Виталий Евгеньевич" initials="ГВЕ" lastIdx="1" clrIdx="0">
    <p:extLst>
      <p:ext uri="{19B8F6BF-5375-455C-9EA6-DF929625EA0E}">
        <p15:presenceInfo xmlns:p15="http://schemas.microsoft.com/office/powerpoint/2012/main" userId="S-1-5-21-3802644493-4146452698-3630784039-31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08T14:02:19.297" idx="1">
    <p:pos x="3033" y="2034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2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26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74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37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49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97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38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58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15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8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19DB4F-4E7D-471E-A431-2EB5586A62BD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03CB98-5A2E-4027-B356-CC1D708EB78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44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CAA88-6FAD-4814-8424-013855A3A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Многоагентная</a:t>
            </a:r>
            <a:r>
              <a:rPr lang="ru-RU" dirty="0"/>
              <a:t> система Компьютерные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D18B71-6F37-4DB3-B75D-25D290E6C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Гусев Виталий Евгеньевич</a:t>
            </a:r>
          </a:p>
          <a:p>
            <a:r>
              <a:rPr lang="ru-RU" dirty="0"/>
              <a:t>Группа 09-335</a:t>
            </a:r>
          </a:p>
        </p:txBody>
      </p:sp>
    </p:spTree>
    <p:extLst>
      <p:ext uri="{BB962C8B-B14F-4D97-AF65-F5344CB8AC3E}">
        <p14:creationId xmlns:p14="http://schemas.microsoft.com/office/powerpoint/2010/main" val="142821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7D853-C513-49BA-B84C-DEB7B357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Рейнольдса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B63E7-8C41-4ACF-BC45-071726AE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1986 году </a:t>
            </a:r>
            <a:r>
              <a:rPr lang="ru-RU" dirty="0" err="1"/>
              <a:t>Крейг</a:t>
            </a:r>
            <a:r>
              <a:rPr lang="ru-RU" dirty="0"/>
              <a:t> </a:t>
            </a:r>
            <a:r>
              <a:rPr lang="ru-RU" dirty="0" err="1"/>
              <a:t>Рейнольдс</a:t>
            </a:r>
            <a:r>
              <a:rPr lang="ru-RU" dirty="0"/>
              <a:t> разработал компьютерную модель скоординированного движения живых существ. Он взял в качестве основы поведение стай птиц и косяков рыб. Чтобы лучше понять основные принципы разработанной им модели, рассмотрим концепцию организации поведения стай птиц. </a:t>
            </a:r>
            <a:endParaRPr lang="en-US" dirty="0"/>
          </a:p>
          <a:p>
            <a:r>
              <a:rPr lang="ru-RU" dirty="0"/>
              <a:t>Правила разделения, выравнивания и сплоченности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A6DA21A2-C5D1-410F-A364-6F7F61D107E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4786" y="3754412"/>
            <a:ext cx="2706445" cy="1583495"/>
          </a:xfrm>
          <a:prstGeom prst="rect">
            <a:avLst/>
          </a:prstGeom>
          <a:ln/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AAE82F31-76B3-4D02-A3EA-BDF3290D82F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58005" y="3741713"/>
            <a:ext cx="2824333" cy="1596194"/>
          </a:xfrm>
          <a:prstGeom prst="rect">
            <a:avLst/>
          </a:prstGeom>
          <a:ln/>
        </p:spPr>
      </p:pic>
      <p:pic>
        <p:nvPicPr>
          <p:cNvPr id="6" name="image13.png">
            <a:extLst>
              <a:ext uri="{FF2B5EF4-FFF2-40B4-BE49-F238E27FC236}">
                <a16:creationId xmlns:a16="http://schemas.microsoft.com/office/drawing/2014/main" id="{E0AE645E-3BC4-4F02-8CFF-FBE8D89C5BE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59112" y="3741713"/>
            <a:ext cx="2824333" cy="15961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7454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DB7FE-5D19-457C-8625-14F3EB26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Многопользовательские и</a:t>
            </a:r>
            <a:r>
              <a:rPr lang="en-US" dirty="0"/>
              <a:t> </a:t>
            </a:r>
            <a:r>
              <a:rPr lang="ru-RU" dirty="0"/>
              <a:t>однопользовательские игры как аналог</a:t>
            </a:r>
            <a:r>
              <a:rPr lang="en-US" dirty="0"/>
              <a:t> </a:t>
            </a:r>
            <a:r>
              <a:rPr lang="ru-RU" dirty="0" err="1"/>
              <a:t>одноагентных</a:t>
            </a:r>
            <a:r>
              <a:rPr lang="ru-RU" dirty="0"/>
              <a:t> и </a:t>
            </a:r>
            <a:r>
              <a:rPr lang="ru-RU" dirty="0" err="1"/>
              <a:t>мультиагентных</a:t>
            </a:r>
            <a:r>
              <a:rPr lang="ru-RU" dirty="0"/>
              <a:t>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E537CD-FB5D-4A0B-9107-E4E71AB4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Различие между </a:t>
            </a:r>
            <a:r>
              <a:rPr lang="ru-RU" dirty="0" err="1"/>
              <a:t>одноагентными</a:t>
            </a:r>
            <a:r>
              <a:rPr lang="ru-RU" dirty="0"/>
              <a:t> и </a:t>
            </a:r>
            <a:r>
              <a:rPr lang="ru-RU" dirty="0" err="1"/>
              <a:t>мультиагентными</a:t>
            </a:r>
            <a:r>
              <a:rPr lang="ru-RU" dirty="0"/>
              <a:t> вариантами среды на </a:t>
            </a:r>
            <a:r>
              <a:rPr lang="ru-RU" dirty="0" err="1"/>
              <a:t>первыи</a:t>
            </a:r>
            <a:r>
              <a:rPr lang="ru-RU" dirty="0"/>
              <a:t>̆ взгляд может показаться достаточно простым. Если проводить аналогию с компьютерными играми, то здесь применимы термины «однопользовательская» и «многопользовательская» игры. Под проблемной средой в играх подразумевается игровой мир, функционирующий по своим правилам. Данный мир может обладать различным спектром задач. Эти задачи созданы для решения их агентами – игроками или интеллектуальными искусственными сущностями, существующими в рамках игровой среды.</a:t>
            </a:r>
          </a:p>
          <a:p>
            <a:r>
              <a:rPr lang="ru-RU" dirty="0"/>
              <a:t>Однопользовательские игры – это </a:t>
            </a:r>
            <a:r>
              <a:rPr lang="ru-RU" dirty="0" err="1"/>
              <a:t>одноагентные</a:t>
            </a:r>
            <a:r>
              <a:rPr lang="ru-RU" dirty="0"/>
              <a:t> системы, где с проблемной средой взаимодействует один агент. То есть задачи, возникающие в среде, могут быть успешно решены с помощью одного агента. </a:t>
            </a:r>
          </a:p>
          <a:p>
            <a:r>
              <a:rPr lang="ru-RU" dirty="0"/>
              <a:t>Многопользовательские игры – это </a:t>
            </a:r>
            <a:r>
              <a:rPr lang="ru-RU" dirty="0" err="1"/>
              <a:t>многоагентные</a:t>
            </a:r>
            <a:r>
              <a:rPr lang="ru-RU" dirty="0"/>
              <a:t> системы. В рамках таких систем проблемная среда может представлять довольно сложную «проблему», решение которой требует нескольких агентов. Данные агенты взаимодействуют как со средой, так и между собой для достижения цели – решения проблемы.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53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298A4-16F1-480E-857C-8779EAF6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Отличие многопользовательских от </a:t>
            </a:r>
            <a:br>
              <a:rPr lang="ru-RU" dirty="0"/>
            </a:br>
            <a:r>
              <a:rPr lang="ru-RU" dirty="0"/>
              <a:t>однопользовательских игр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2A74E2-F115-4C5B-A07E-F1D5D0C6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было сказано ранее, </a:t>
            </a:r>
            <a:r>
              <a:rPr lang="ru-RU" dirty="0" err="1"/>
              <a:t>одноагентные</a:t>
            </a:r>
            <a:r>
              <a:rPr lang="ru-RU" dirty="0"/>
              <a:t> и </a:t>
            </a:r>
            <a:r>
              <a:rPr lang="ru-RU" dirty="0" err="1"/>
              <a:t>мультиагентные</a:t>
            </a:r>
            <a:r>
              <a:rPr lang="ru-RU" dirty="0"/>
              <a:t> системами можно считать однопользовательские и многопользовательские игры. Если рассматривать их в более узком ключе, то можно также заметить следующее отличие: многопользовательская игра отличается от однопользовательской количеством активных игроков или агентов, которые могут представлять собой как аватар реального человека, так и интеллектуальную игровую сущность.</a:t>
            </a:r>
          </a:p>
        </p:txBody>
      </p:sp>
    </p:spTree>
    <p:extLst>
      <p:ext uri="{BB962C8B-B14F-4D97-AF65-F5344CB8AC3E}">
        <p14:creationId xmlns:p14="http://schemas.microsoft.com/office/powerpoint/2010/main" val="104100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67C02-A3D4-4A5A-B45C-C04B5E72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Рассмотрение </a:t>
            </a:r>
            <a:r>
              <a:rPr lang="en-US" dirty="0"/>
              <a:t>Pac-man</a:t>
            </a:r>
            <a:r>
              <a:rPr lang="ru-RU" dirty="0"/>
              <a:t> с точки зрения теории интеллектуальных агентов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7F6D8F-8521-41F8-B4A7-1360B1B6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Pac-man</a:t>
            </a:r>
            <a:r>
              <a:rPr lang="ru-RU" dirty="0"/>
              <a:t> – однопользовательская игра с </a:t>
            </a:r>
            <a:r>
              <a:rPr lang="ru-RU" dirty="0" err="1"/>
              <a:t>многоагентной</a:t>
            </a:r>
            <a:r>
              <a:rPr lang="ru-RU" dirty="0"/>
              <a:t> средой. Одиночный агент-игрок – интеллектуальная сущность, под управлением реального человека, которая взаимодействует с игровым миром.</a:t>
            </a:r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E0CF8522-D821-4AF6-BD1D-D8D99DDD10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87627" y="2915139"/>
            <a:ext cx="5416746" cy="314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4579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841E-379F-4F1A-B6BA-EDDD364D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Рассмотрение </a:t>
            </a:r>
            <a:r>
              <a:rPr lang="en-US" dirty="0"/>
              <a:t>Civilization V</a:t>
            </a:r>
            <a:r>
              <a:rPr lang="ru-RU" dirty="0"/>
              <a:t> с точки зрения теории интеллектуальных агентов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3A6BF-9DFD-4C79-87FA-CB359F434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Civilization</a:t>
            </a:r>
            <a:r>
              <a:rPr lang="ru-RU" dirty="0"/>
              <a:t> V – интересный пример конкурентной игры, которая есть и в однопользовательском и многопользовательском вариантах. Рассмотрим первый вариант. Он, как отмечалось ранее, является вариантом однопользовательской игры и представляет собой </a:t>
            </a:r>
            <a:r>
              <a:rPr lang="ru-RU" dirty="0" err="1"/>
              <a:t>одногоагентную</a:t>
            </a:r>
            <a:r>
              <a:rPr lang="ru-RU" dirty="0"/>
              <a:t> систему с </a:t>
            </a:r>
            <a:r>
              <a:rPr lang="ru-RU" dirty="0" err="1"/>
              <a:t>мультиагентной</a:t>
            </a:r>
            <a:r>
              <a:rPr lang="ru-RU" dirty="0"/>
              <a:t> средой. Однако, при определённых ситуациях данный вариант игры может рассматриваться как </a:t>
            </a:r>
            <a:r>
              <a:rPr lang="ru-RU" dirty="0" err="1"/>
              <a:t>мультиагентная</a:t>
            </a:r>
            <a:r>
              <a:rPr lang="ru-RU" dirty="0"/>
              <a:t> система с </a:t>
            </a:r>
            <a:r>
              <a:rPr lang="ru-RU" dirty="0" err="1"/>
              <a:t>мультиагентной</a:t>
            </a:r>
            <a:r>
              <a:rPr lang="ru-RU" dirty="0"/>
              <a:t> средой.</a:t>
            </a:r>
          </a:p>
        </p:txBody>
      </p:sp>
      <p:pic>
        <p:nvPicPr>
          <p:cNvPr id="4" name="image14.png">
            <a:extLst>
              <a:ext uri="{FF2B5EF4-FFF2-40B4-BE49-F238E27FC236}">
                <a16:creationId xmlns:a16="http://schemas.microsoft.com/office/drawing/2014/main" id="{BD72D92C-FC6A-42A5-98DA-9F52ADA16DA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68225" y="3599545"/>
            <a:ext cx="4655550" cy="258242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5143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E8F37-1FAD-41A1-BC79-5D5CBB56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Рассмотрение </a:t>
            </a:r>
            <a:r>
              <a:rPr lang="en-US" dirty="0"/>
              <a:t>Overwatch</a:t>
            </a:r>
            <a:r>
              <a:rPr lang="ru-RU" dirty="0"/>
              <a:t> с точки зрения теории интеллектуальных агентов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29EEE-1286-46EF-86E2-02B6821C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Overwatch</a:t>
            </a:r>
            <a:r>
              <a:rPr lang="ru-RU" dirty="0"/>
              <a:t> – многопользовательская игра с </a:t>
            </a:r>
            <a:r>
              <a:rPr lang="ru-RU" dirty="0" err="1"/>
              <a:t>мультиагентной</a:t>
            </a:r>
            <a:r>
              <a:rPr lang="ru-RU" dirty="0"/>
              <a:t> </a:t>
            </a:r>
            <a:r>
              <a:rPr lang="ru-RU"/>
              <a:t>средой. Игрок </a:t>
            </a:r>
            <a:r>
              <a:rPr lang="ru-RU" dirty="0"/>
              <a:t>может взаимодействовать как с интеллектуальными виртуальными агентами, так и с другими игроками представленными людьми. </a:t>
            </a:r>
          </a:p>
        </p:txBody>
      </p:sp>
      <p:pic>
        <p:nvPicPr>
          <p:cNvPr id="4" name="image27.png">
            <a:extLst>
              <a:ext uri="{FF2B5EF4-FFF2-40B4-BE49-F238E27FC236}">
                <a16:creationId xmlns:a16="http://schemas.microsoft.com/office/drawing/2014/main" id="{640F4883-A02B-47DC-ABB0-74D23B4CCCD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24567" y="3121367"/>
            <a:ext cx="5203825" cy="29286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3151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9A3F5-609F-443C-BB71-AA5F0277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Рассмотрение </a:t>
            </a:r>
            <a:r>
              <a:rPr lang="en-US" dirty="0"/>
              <a:t>Half-life</a:t>
            </a:r>
            <a:r>
              <a:rPr lang="ru-RU" dirty="0"/>
              <a:t> с точки зрения теории интеллектуальных агентов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6A886-AF63-4618-A71D-B574906FA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ещё одного примера игры, где игровая среда есть </a:t>
            </a:r>
            <a:r>
              <a:rPr lang="ru-RU" dirty="0" err="1"/>
              <a:t>мультиагентная</a:t>
            </a:r>
            <a:r>
              <a:rPr lang="ru-RU" dirty="0"/>
              <a:t> система, приведем игру «Half-</a:t>
            </a:r>
            <a:r>
              <a:rPr lang="ru-RU" dirty="0" err="1"/>
              <a:t>life</a:t>
            </a:r>
            <a:r>
              <a:rPr lang="ru-RU" dirty="0"/>
              <a:t>». Это связано с тем, что для организации поведения части элементов игрового мира в ней был задействован алгоритм Рейнольдса «</a:t>
            </a:r>
            <a:r>
              <a:rPr lang="ru-RU" dirty="0" err="1"/>
              <a:t>Boids</a:t>
            </a:r>
            <a:r>
              <a:rPr lang="ru-RU" dirty="0"/>
              <a:t>», который рассматривается в данной работе – на его основе были реализованы динамические группы игровых существ, с которыми мог взаимодействовать игрок. Получившиеся в результате группы объектов выглядели довольно реалистично и оживляли окружающую среду, в которой существовал аватар игрока. Тем самым, повышая погруженность в игру и, следовательно, игрок приобретал более близкий к реальности опыт.</a:t>
            </a:r>
          </a:p>
        </p:txBody>
      </p:sp>
      <p:pic>
        <p:nvPicPr>
          <p:cNvPr id="4" name="image28.png">
            <a:extLst>
              <a:ext uri="{FF2B5EF4-FFF2-40B4-BE49-F238E27FC236}">
                <a16:creationId xmlns:a16="http://schemas.microsoft.com/office/drawing/2014/main" id="{7E45455A-EEA0-49C9-9B00-1820A3BCF249}"/>
              </a:ext>
            </a:extLst>
          </p:cNvPr>
          <p:cNvPicPr/>
          <p:nvPr/>
        </p:nvPicPr>
        <p:blipFill>
          <a:blip r:embed="rId2"/>
          <a:srcRect t="20895"/>
          <a:stretch>
            <a:fillRect/>
          </a:stretch>
        </p:blipFill>
        <p:spPr>
          <a:xfrm>
            <a:off x="3493916" y="4134338"/>
            <a:ext cx="5204167" cy="20006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524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E143575-3A1B-4DB8-8587-0C86495D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06357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327251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12F97-5FC4-4CC5-9DE5-B54193D7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многоагентная</a:t>
            </a:r>
            <a:r>
              <a:rPr lang="ru-RU" dirty="0"/>
              <a:t>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21739E-CE55-4526-983C-029EAC2BC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Многоагентная</a:t>
            </a:r>
            <a:r>
              <a:rPr lang="ru-RU" b="1" dirty="0"/>
              <a:t> система (МАС) </a:t>
            </a:r>
            <a:r>
              <a:rPr lang="ru-RU" dirty="0"/>
              <a:t>— это система, образованная несколькими взаимодействующими интеллектуальными агентами. Такие системы предназначены для решения проблем, которые сложно или невозможно решить с помощью одного агента или монолитной системы.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E308CF7-42F3-496C-AFF6-B58F226B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77" y="3228568"/>
            <a:ext cx="3503829" cy="258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8F52C00-3C0E-4EA8-B3DA-FAD1AC37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15" y="3228568"/>
            <a:ext cx="4323250" cy="26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8D916-A59E-48ED-AC55-A7E131F40860}"/>
              </a:ext>
            </a:extLst>
          </p:cNvPr>
          <p:cNvSpPr txBox="1"/>
          <p:nvPr/>
        </p:nvSpPr>
        <p:spPr>
          <a:xfrm>
            <a:off x="1941475" y="5977468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Обычный агент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76800-5FA6-4050-9948-A5D9D0A81415}"/>
              </a:ext>
            </a:extLst>
          </p:cNvPr>
          <p:cNvSpPr txBox="1"/>
          <p:nvPr/>
        </p:nvSpPr>
        <p:spPr>
          <a:xfrm>
            <a:off x="8423075" y="5977468"/>
            <a:ext cx="214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Обучающийся агент</a:t>
            </a:r>
          </a:p>
        </p:txBody>
      </p:sp>
    </p:spTree>
    <p:extLst>
      <p:ext uri="{BB962C8B-B14F-4D97-AF65-F5344CB8AC3E}">
        <p14:creationId xmlns:p14="http://schemas.microsoft.com/office/powerpoint/2010/main" val="13337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189EA-56DD-4352-A405-4FA0963B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агентов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C6B2ED-C3C2-468D-B31E-DCF1726F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1. Интеллектуальное групповое поведение. </a:t>
            </a:r>
            <a:r>
              <a:rPr lang="ru-RU" dirty="0"/>
              <a:t>Такое поведение может быть заложено в каждого агента в соответствии с общим подходом к решению задачи, в рамках которой требуется взаимодействие многих агентов, работающих параллельно. Группа взаимодействующих между собой интеллектуальных сущностей называется </a:t>
            </a:r>
            <a:r>
              <a:rPr lang="ru-RU" dirty="0" err="1"/>
              <a:t>мультиагентной</a:t>
            </a:r>
            <a:r>
              <a:rPr lang="ru-RU" dirty="0"/>
              <a:t> системой.  </a:t>
            </a:r>
          </a:p>
          <a:p>
            <a:r>
              <a:rPr lang="ru-RU" b="1" dirty="0"/>
              <a:t>2. Рациональность. </a:t>
            </a:r>
            <a:r>
              <a:rPr lang="ru-RU" dirty="0"/>
              <a:t>Рациональным агентом называется агент, который̆ действует таким образом, чтобы можно было достичь наилучшего результата или, в условиях неопределенности, наилучшего ожидае­мого результата в рамках решения поставленной задачи.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37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E9ED0-397D-4422-A61B-E093FE70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Интеллектуальные агенты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D48F63-B7AA-4227-8E3C-7DC8A9682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ru-RU" dirty="0"/>
              <a:t>Организация построения интеллектуальных агентов и </a:t>
            </a:r>
            <a:r>
              <a:rPr lang="ru-RU" dirty="0" err="1"/>
              <a:t>мультиагентных</a:t>
            </a:r>
            <a:r>
              <a:rPr lang="ru-RU" dirty="0"/>
              <a:t> систем представляет собой сложную задачу, в решении которой заинтересованы много современных областей. Среди них хочется выделить такие, как робототехника, киноиндустрия, компьютерные игры и технологии виртуальной реальности. Продолжающееся развитие данных областей задает актуальность поиска наиболее удачного решения как в реализации интеллектуальных агентов и </a:t>
            </a:r>
            <a:r>
              <a:rPr lang="ru-RU" dirty="0" err="1"/>
              <a:t>мультиагентных</a:t>
            </a:r>
            <a:r>
              <a:rPr lang="ru-RU" dirty="0"/>
              <a:t> систем, так и в реализации способов взаимодействия между ними.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10E5DC2-B934-4C6C-A9E5-8150E6C3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3" y="3855653"/>
            <a:ext cx="3416223" cy="22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A168D2B9-E4DE-43C8-8E97-9023AC211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72" y="3855653"/>
            <a:ext cx="3416223" cy="228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EDE9D1A7-1DAB-41D5-9645-F233BE6F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41" y="3855653"/>
            <a:ext cx="3416223" cy="22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349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7DD0F-6843-4CFD-9CBE-64260DA1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агентов по поведению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5234B3-FFCC-44BF-BF49-8EEA289F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1. Агенты с простым поведением. </a:t>
            </a:r>
            <a:r>
              <a:rPr lang="ru-RU" dirty="0"/>
              <a:t>Агенты с простым поведением действуют только на основе текущих знаний. Их агентская функция основана на схеме условие-действие.</a:t>
            </a:r>
          </a:p>
          <a:p>
            <a:r>
              <a:rPr lang="ru-RU" b="1" dirty="0"/>
              <a:t>2. Агенты с поведением основанном на модели. </a:t>
            </a:r>
            <a:r>
              <a:rPr lang="ru-RU" dirty="0"/>
              <a:t>Они могут оперировать со средой, которая лишь частично поддается наблюдению. Таким образом, агент имеет представление только о той среде, которая попадает в зону наблюдения.</a:t>
            </a:r>
          </a:p>
          <a:p>
            <a:r>
              <a:rPr lang="ru-RU" b="1" dirty="0"/>
              <a:t>3. Целенаправленные агенты. </a:t>
            </a:r>
            <a:r>
              <a:rPr lang="ru-RU" dirty="0"/>
              <a:t>Этот тип агентов похож на предыдущий тип, за исключением того, что они хранят информацию о тех ситуациях, которые для них желательны. Это дает агенту способ выбрать среди многих путей тот, что приведет к нужной цели.</a:t>
            </a:r>
          </a:p>
          <a:p>
            <a:r>
              <a:rPr lang="ru-RU" b="1" dirty="0"/>
              <a:t>4. Практичные агенты. </a:t>
            </a:r>
            <a:r>
              <a:rPr lang="ru-RU" dirty="0"/>
              <a:t>Практичные агенты, как и целенаправленные различают состояния, когда цель достигнута и когда она не достигнута. Однако, помимо этого, они способны различать то, насколько желанно для них текущее состояние. </a:t>
            </a:r>
          </a:p>
          <a:p>
            <a:r>
              <a:rPr lang="ru-RU" b="1" dirty="0"/>
              <a:t>5. Обучающиеся агенты. </a:t>
            </a:r>
            <a:r>
              <a:rPr lang="ru-RU" dirty="0"/>
              <a:t>Управление данным агентом осуществляется с помощью реального человека.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217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A17C9-D74A-44E5-92DE-F309DEC7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Проблемная среда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37F827-685A-4320-B319-D2B4409DB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Проблемная среда – это сущности и задачи, решаемые над ними. Сущности и задачи могут быть представляемые как в виде исполняемых утверждений, так и в виде правил, процедур, формул.</a:t>
            </a:r>
          </a:p>
          <a:p>
            <a:r>
              <a:rPr lang="ru-RU" dirty="0"/>
              <a:t>Варианты проблемных сред:</a:t>
            </a:r>
          </a:p>
          <a:p>
            <a:r>
              <a:rPr lang="ru-RU" dirty="0"/>
              <a:t>1. Полностью наблюдаемая и частично наблюдаемая. </a:t>
            </a:r>
          </a:p>
          <a:p>
            <a:r>
              <a:rPr lang="ru-RU" dirty="0"/>
              <a:t>2. Детерминированная и стохастическая. </a:t>
            </a:r>
          </a:p>
          <a:p>
            <a:r>
              <a:rPr lang="ru-RU" dirty="0"/>
              <a:t>3. Эпизодическая и последовательная. </a:t>
            </a:r>
          </a:p>
          <a:p>
            <a:r>
              <a:rPr lang="ru-RU" dirty="0"/>
              <a:t>4. Статическая или динамическая. </a:t>
            </a:r>
          </a:p>
          <a:p>
            <a:r>
              <a:rPr lang="ru-RU" dirty="0"/>
              <a:t>5. Дискретная и непрерывная. </a:t>
            </a:r>
          </a:p>
          <a:p>
            <a:r>
              <a:rPr lang="ru-RU" dirty="0"/>
              <a:t>6. </a:t>
            </a:r>
            <a:r>
              <a:rPr lang="ru-RU" dirty="0" err="1"/>
              <a:t>Одноагентная</a:t>
            </a:r>
            <a:r>
              <a:rPr lang="ru-RU" dirty="0"/>
              <a:t> и </a:t>
            </a:r>
            <a:r>
              <a:rPr lang="ru-RU" dirty="0" err="1"/>
              <a:t>мультиагентная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142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90C31-CFFA-4A9E-9FA5-816A9D6A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BC353-61A6-49EF-BB82-87317026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 </a:t>
            </a:r>
            <a:r>
              <a:rPr lang="ru-RU" dirty="0" err="1"/>
              <a:t>мультиагентные</a:t>
            </a:r>
            <a:r>
              <a:rPr lang="ru-RU" dirty="0"/>
              <a:t> варианты сред включают координирующих агентов. Агенты с конфликтующими соглашениями находятся в состоянии конкуренции друг с другом. Одним из примеров этого являются игры между двумя игроками с </a:t>
            </a:r>
            <a:r>
              <a:rPr lang="ru-RU" dirty="0" err="1"/>
              <a:t>нулевои</a:t>
            </a:r>
            <a:r>
              <a:rPr lang="ru-RU" dirty="0"/>
              <a:t>̆ </a:t>
            </a:r>
            <a:r>
              <a:rPr lang="ru-RU" dirty="0" err="1"/>
              <a:t>суммои</a:t>
            </a:r>
            <a:r>
              <a:rPr lang="ru-RU" dirty="0"/>
              <a:t>̆, такие как шахматы. 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35CBE882-9793-4584-9ACE-84552161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74" y="3484658"/>
            <a:ext cx="4133252" cy="27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5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E319C-FE45-44BB-ADAF-B2877993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Координация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433823-C72E-4D6E-BCD0-F234762C7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Простейшии</a:t>
            </a:r>
            <a:r>
              <a:rPr lang="ru-RU" dirty="0"/>
              <a:t>̆ метод, с помощью которого группа агентов может обеспечить координацию при выполнении совместного плана, состоит в принятии определенного соглашения до начала </a:t>
            </a:r>
            <a:r>
              <a:rPr lang="ru-RU" dirty="0" err="1"/>
              <a:t>совместнои</a:t>
            </a:r>
            <a:r>
              <a:rPr lang="ru-RU" dirty="0"/>
              <a:t>̆ деятельности. Соглашением является любое ограничение, касающееся выбора совместных планов, выходящее за рамки того основного ограничения, в соответствии с которым </a:t>
            </a:r>
            <a:r>
              <a:rPr lang="ru-RU" dirty="0" err="1"/>
              <a:t>совместныи</a:t>
            </a:r>
            <a:r>
              <a:rPr lang="ru-RU" dirty="0"/>
              <a:t>̆ план должен работать, если ему следуют все агенты.</a:t>
            </a:r>
          </a:p>
          <a:p>
            <a:r>
              <a:rPr lang="ru-RU" dirty="0"/>
              <a:t>Некоторые соглашения, такие как вождение по </a:t>
            </a:r>
            <a:r>
              <a:rPr lang="ru-RU" dirty="0" err="1"/>
              <a:t>правильнои</a:t>
            </a:r>
            <a:r>
              <a:rPr lang="ru-RU" dirty="0"/>
              <a:t>̆ стороне дороги, приняты настолько широко, что считаются общественными законами. Естественные языки также могут рассматриваться как соглашения.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37A36E84-6CB7-46F8-B9C1-2EC349B4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353" y="4184814"/>
            <a:ext cx="2629877" cy="19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81339BE8-D1CB-41E5-BBFC-EB43974B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46" y="4326665"/>
            <a:ext cx="3521074" cy="19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0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1C922-F53A-477D-A045-E147E0FE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Роевой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505488-CF57-47EF-B4B8-C6946F9E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Роевой интеллект (РИ) описывает коллективное поведение децентрализованной самоорганизующейся системы. Термин был введён </a:t>
            </a:r>
            <a:r>
              <a:rPr lang="ru-RU" dirty="0" err="1"/>
              <a:t>Херардо</a:t>
            </a:r>
            <a:r>
              <a:rPr lang="ru-RU" dirty="0"/>
              <a:t> Бени и Ван </a:t>
            </a:r>
            <a:r>
              <a:rPr lang="ru-RU" dirty="0" err="1"/>
              <a:t>Цзином</a:t>
            </a:r>
            <a:r>
              <a:rPr lang="ru-RU" dirty="0"/>
              <a:t> в 1989 году, в контексте системы клеточных роботов.</a:t>
            </a:r>
          </a:p>
        </p:txBody>
      </p:sp>
    </p:spTree>
    <p:extLst>
      <p:ext uri="{BB962C8B-B14F-4D97-AF65-F5344CB8AC3E}">
        <p14:creationId xmlns:p14="http://schemas.microsoft.com/office/powerpoint/2010/main" val="222932496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237</TotalTime>
  <Words>1142</Words>
  <Application>Microsoft Office PowerPoint</Application>
  <PresentationFormat>Широкоэкранный</PresentationFormat>
  <Paragraphs>52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Ретро</vt:lpstr>
      <vt:lpstr>Многоагентная система Компьютерные игры</vt:lpstr>
      <vt:lpstr>Что такое многоагентная система</vt:lpstr>
      <vt:lpstr>Свойства агентов</vt:lpstr>
      <vt:lpstr>Интеллектуальные агенты</vt:lpstr>
      <vt:lpstr>Классификация агентов по поведению</vt:lpstr>
      <vt:lpstr>Проблемная среда</vt:lpstr>
      <vt:lpstr>Конкуренция</vt:lpstr>
      <vt:lpstr>Координация</vt:lpstr>
      <vt:lpstr>Роевой интеллект</vt:lpstr>
      <vt:lpstr>Алгоритм Рейнольдса</vt:lpstr>
      <vt:lpstr>Многопользовательские и однопользовательские игры как аналог одноагентных и мультиагентных систем</vt:lpstr>
      <vt:lpstr>Отличие многопользовательских от  однопользовательских игр</vt:lpstr>
      <vt:lpstr>Рассмотрение Pac-man с точки зрения теории интеллектуальных агентов</vt:lpstr>
      <vt:lpstr>Рассмотрение Civilization V с точки зрения теории интеллектуальных агентов</vt:lpstr>
      <vt:lpstr>Рассмотрение Overwatch с точки зрения теории интеллектуальных агентов</vt:lpstr>
      <vt:lpstr>Рассмотрение Half-life с точки зрения теории интеллектуальных агентов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Компьютерные игры</dc:title>
  <dc:creator>Гусев Виталий Евгеньевич</dc:creator>
  <cp:lastModifiedBy>Гусев Виталий Евгеньевич</cp:lastModifiedBy>
  <cp:revision>60</cp:revision>
  <dcterms:created xsi:type="dcterms:W3CDTF">2025-01-08T10:55:52Z</dcterms:created>
  <dcterms:modified xsi:type="dcterms:W3CDTF">2025-01-09T07:11:05Z</dcterms:modified>
</cp:coreProperties>
</file>